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1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373" r:id="rId188"/>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8571A7-494B-459A-8826-234245E45A34}">
  <a:tblStyle styleId="{288571A7-494B-459A-8826-234245E45A3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79892550-B652-4DDA-A3BB-4FE20BAE2DB8}"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29944DB-34FB-4DEA-B008-E4F21B42DD23}"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9E4EC06-1E1C-48C8-BC3A-EACBF98C3C23}"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361FAAE-1A26-4841-86ED-203FB85BA081}"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188" Type="http://schemas.openxmlformats.org/officeDocument/2006/relationships/slide" Target="slides/slide118.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8" name="Shape 4728"/>
        <p:cNvGrpSpPr/>
        <p:nvPr/>
      </p:nvGrpSpPr>
      <p:grpSpPr>
        <a:xfrm>
          <a:off x="0" y="0"/>
          <a:ext cx="0" cy="0"/>
          <a:chOff x="0" y="0"/>
          <a:chExt cx="0" cy="0"/>
        </a:xfrm>
      </p:grpSpPr>
      <p:sp>
        <p:nvSpPr>
          <p:cNvPr id="4729" name="Google Shape;4729;p1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30" name="Google Shape;4730;p1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2.png"/><Relationship Id="rId3" Type="http://schemas.openxmlformats.org/officeDocument/2006/relationships/image" Target="../media/image31.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9.png"/><Relationship Id="rId7" Type="http://schemas.openxmlformats.org/officeDocument/2006/relationships/image" Target="../media/image17.png"/><Relationship Id="rId8" Type="http://schemas.openxmlformats.org/officeDocument/2006/relationships/image" Target="../media/image27.png"/><Relationship Id="rId9" Type="http://schemas.openxmlformats.org/officeDocument/2006/relationships/image" Target="../media/image21.png"/><Relationship Id="rId10" Type="http://schemas.openxmlformats.org/officeDocument/2006/relationships/image" Target="../media/image2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6.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1.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2.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26.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17.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49.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29.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2.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4.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47.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30.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0.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2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13.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2.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4.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43.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0.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64.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3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48.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4.png"/><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5.jpg"/><Relationship Id="rId6" Type="http://schemas.openxmlformats.org/officeDocument/2006/relationships/image" Target="../media/image38.png"/><Relationship Id="rId7" Type="http://schemas.openxmlformats.org/officeDocument/2006/relationships/slideLayout" Target="../slideLayouts/slideLayout233.xml"/><Relationship Id="rId8" Type="http://schemas.openxmlformats.org/officeDocument/2006/relationships/theme" Target="../theme/theme59.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18.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9.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8.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33.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3.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11.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46.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4.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41.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3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1.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46.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65.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slideLayout" Target="../slideLayouts/slideLayout327.xml"/><Relationship Id="rId3" Type="http://schemas.openxmlformats.org/officeDocument/2006/relationships/theme" Target="../theme/theme12.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8.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5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5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52.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14.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55.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4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63.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39.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10.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5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6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1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58.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60.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31.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1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57.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38.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19.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36.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8.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5.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3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4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4.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18.xml"/><Relationship Id="rId3" Type="http://schemas.openxmlformats.org/officeDocument/2006/relationships/image" Target="../media/image170.jpg"/></Relationships>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1" name="Shape 4731"/>
        <p:cNvGrpSpPr/>
        <p:nvPr/>
      </p:nvGrpSpPr>
      <p:grpSpPr>
        <a:xfrm>
          <a:off x="0" y="0"/>
          <a:ext cx="0" cy="0"/>
          <a:chOff x="0" y="0"/>
          <a:chExt cx="0" cy="0"/>
        </a:xfrm>
      </p:grpSpPr>
      <p:pic>
        <p:nvPicPr>
          <p:cNvPr descr="https://erinsromance.files.wordpress.com/2013/03/flame-border-373.jpg" id="4732" name="Google Shape;4732;p674"/>
          <p:cNvPicPr preferRelativeResize="0"/>
          <p:nvPr/>
        </p:nvPicPr>
        <p:blipFill rotWithShape="1">
          <a:blip r:embed="rId3">
            <a:alphaModFix/>
          </a:blip>
          <a:srcRect b="0" l="0" r="0" t="0"/>
          <a:stretch/>
        </p:blipFill>
        <p:spPr>
          <a:xfrm>
            <a:off x="838200" y="3543300"/>
            <a:ext cx="7620000" cy="1000125"/>
          </a:xfrm>
          <a:prstGeom prst="rect">
            <a:avLst/>
          </a:prstGeom>
          <a:noFill/>
          <a:ln>
            <a:noFill/>
          </a:ln>
        </p:spPr>
      </p:pic>
      <p:sp>
        <p:nvSpPr>
          <p:cNvPr id="4733" name="Google Shape;4733;p67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959"/>
              <a:buFont typeface="Calibri"/>
              <a:buNone/>
            </a:pPr>
            <a:r>
              <a:rPr b="1" i="0" lang="zh-CN" sz="3959" u="none" cap="none" strike="noStrike">
                <a:solidFill>
                  <a:schemeClr val="dk1"/>
                </a:solidFill>
                <a:latin typeface="Calibri"/>
                <a:ea typeface="Calibri"/>
                <a:cs typeface="Calibri"/>
                <a:sym typeface="Calibri"/>
              </a:rPr>
              <a:t>Concepts Related to </a:t>
            </a:r>
            <a:r>
              <a:rPr b="1" i="1" lang="zh-CN" sz="3959" u="none" cap="none" strike="noStrike">
                <a:solidFill>
                  <a:srgbClr val="FF0000"/>
                </a:solidFill>
                <a:latin typeface="Calibri"/>
                <a:ea typeface="Calibri"/>
                <a:cs typeface="Calibri"/>
                <a:sym typeface="Calibri"/>
              </a:rPr>
              <a:t>Fahrenheit 451</a:t>
            </a:r>
            <a:r>
              <a:rPr b="0" i="1" lang="zh-CN" sz="3959" u="none" cap="none" strike="noStrike">
                <a:solidFill>
                  <a:srgbClr val="FF0000"/>
                </a:solidFill>
                <a:latin typeface="Calibri"/>
                <a:ea typeface="Calibri"/>
                <a:cs typeface="Calibri"/>
                <a:sym typeface="Calibri"/>
              </a:rPr>
              <a:t>:</a:t>
            </a:r>
            <a:endParaRPr b="0" i="1" sz="3959" u="none" cap="none" strike="noStrike">
              <a:solidFill>
                <a:srgbClr val="FF0000"/>
              </a:solidFill>
              <a:latin typeface="Calibri"/>
              <a:ea typeface="Calibri"/>
              <a:cs typeface="Calibri"/>
              <a:sym typeface="Calibri"/>
            </a:endParaRPr>
          </a:p>
        </p:txBody>
      </p:sp>
      <p:sp>
        <p:nvSpPr>
          <p:cNvPr id="4734" name="Google Shape;4734;p674"/>
          <p:cNvSpPr txBox="1"/>
          <p:nvPr>
            <p:ph idx="1" type="body"/>
          </p:nvPr>
        </p:nvSpPr>
        <p:spPr>
          <a:xfrm>
            <a:off x="457200" y="971550"/>
            <a:ext cx="8229600" cy="3623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Social criticism: </a:t>
            </a:r>
            <a:r>
              <a:rPr b="1" i="1" lang="zh-CN" sz="2000" u="none" cap="none" strike="noStrike">
                <a:solidFill>
                  <a:srgbClr val="2367A9"/>
                </a:solidFill>
                <a:latin typeface="Times New Roman"/>
                <a:ea typeface="Times New Roman"/>
                <a:cs typeface="Times New Roman"/>
                <a:sym typeface="Times New Roman"/>
              </a:rPr>
              <a:t>mode of criticism that addresses malicious conditions in a society considered to be flawed and aims at practical solutions.</a:t>
            </a:r>
            <a:endParaRPr/>
          </a:p>
          <a:p>
            <a:pPr indent="-342900" lvl="0" marL="342900" marR="0" rtl="0" algn="l">
              <a:lnSpc>
                <a:spcPct val="100000"/>
              </a:lnSpc>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1000" u="none" cap="none" strike="noStrike">
                <a:solidFill>
                  <a:srgbClr val="AEB38F"/>
                </a:solidFill>
                <a:latin typeface="Times New Roman"/>
                <a:ea typeface="Times New Roman"/>
                <a:cs typeface="Times New Roman"/>
                <a:sym typeface="Times New Roman"/>
              </a:rPr>
              <a:t>warns against the dangers of suppressing thoughts and ideas through censorship</a:t>
            </a:r>
            <a:endParaRPr/>
          </a:p>
          <a:p>
            <a:pPr indent="-342900" lvl="0" marL="342900" marR="0" rtl="0" algn="l">
              <a:lnSpc>
                <a:spcPct val="100000"/>
              </a:lnSpc>
              <a:spcBef>
                <a:spcPts val="48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Science fiction</a:t>
            </a:r>
            <a:r>
              <a:rPr b="1" i="0" lang="zh-CN" sz="4000" u="none" cap="none" strike="noStrike">
                <a:solidFill>
                  <a:srgbClr val="729228"/>
                </a:solidFill>
                <a:latin typeface="Times New Roman"/>
                <a:ea typeface="Times New Roman"/>
                <a:cs typeface="Times New Roman"/>
                <a:sym typeface="Times New Roman"/>
              </a:rPr>
              <a:t>: </a:t>
            </a:r>
            <a:r>
              <a:rPr b="1" i="1" lang="zh-CN" sz="2400" u="none" cap="none" strike="noStrike">
                <a:solidFill>
                  <a:srgbClr val="FF0000"/>
                </a:solidFill>
                <a:latin typeface="Times New Roman"/>
                <a:ea typeface="Times New Roman"/>
                <a:cs typeface="Times New Roman"/>
                <a:sym typeface="Times New Roman"/>
              </a:rPr>
              <a:t>a form of fantasy in which scientific facts, assumptions, or hypotheses form the basis of adventures in the future, on other planets, in other dimensions in time, or under new variants of scientific law</a:t>
            </a:r>
            <a:endParaRPr/>
          </a:p>
          <a:p>
            <a:pPr indent="-342900" lvl="0" marL="342900" marR="0" rtl="0" algn="l">
              <a:lnSpc>
                <a:spcPct val="100000"/>
              </a:lnSpc>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4000" u="none" cap="none" strike="noStrike">
                <a:solidFill>
                  <a:srgbClr val="93DA0F"/>
                </a:solidFill>
                <a:latin typeface="Times New Roman"/>
                <a:ea typeface="Times New Roman"/>
                <a:cs typeface="Times New Roman"/>
                <a:sym typeface="Times New Roman"/>
              </a:rPr>
              <a:t>conveys a message that oppressive government, left unchecked, can do irreparable damage to society by limiting the creativity and freedom of its people.</a:t>
            </a:r>
            <a:endParaRPr b="1"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